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sldIdLst>
    <p:sldId id="257" r:id="rId2"/>
    <p:sldId id="259" r:id="rId3"/>
    <p:sldId id="263" r:id="rId4"/>
    <p:sldId id="266" r:id="rId5"/>
    <p:sldId id="264" r:id="rId6"/>
    <p:sldId id="265" r:id="rId7"/>
    <p:sldId id="262" r:id="rId8"/>
    <p:sldId id="271" r:id="rId9"/>
    <p:sldId id="272" r:id="rId10"/>
    <p:sldId id="273" r:id="rId11"/>
    <p:sldId id="269"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0" autoAdjust="0"/>
    <p:restoredTop sz="94660"/>
  </p:normalViewPr>
  <p:slideViewPr>
    <p:cSldViewPr snapToGrid="0">
      <p:cViewPr varScale="1">
        <p:scale>
          <a:sx n="112" d="100"/>
          <a:sy n="112"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1/20/2022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1/20/2022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1/20/2022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1/20/2022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1/20/2022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1/20/2022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1/20/2022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1/20/2022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1/20/2022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1/20/2022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1/20/2022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1/20/2022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Autofit/>
          </a:bodyPr>
          <a:lstStyle/>
          <a:p>
            <a:pPr algn="ctr"/>
            <a:r>
              <a:rPr lang="en-US" sz="5400"/>
              <a:t>Township of North Stormont’s Accessibility Update</a:t>
            </a:r>
            <a:endParaRPr lang="en-US" sz="5400" dirty="0"/>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3188-1D12-408D-B492-0FC6B42B9A84}"/>
              </a:ext>
            </a:extLst>
          </p:cNvPr>
          <p:cNvSpPr>
            <a:spLocks noGrp="1"/>
          </p:cNvSpPr>
          <p:nvPr>
            <p:ph type="title"/>
          </p:nvPr>
        </p:nvSpPr>
        <p:spPr>
          <a:xfrm>
            <a:off x="1097280" y="286603"/>
            <a:ext cx="10058400" cy="1450757"/>
          </a:xfrm>
        </p:spPr>
        <p:txBody>
          <a:bodyPr anchor="b">
            <a:normAutofit/>
          </a:bodyPr>
          <a:lstStyle/>
          <a:p>
            <a:r>
              <a:rPr lang="en-US" dirty="0"/>
              <a:t>Creation of a New Website </a:t>
            </a:r>
            <a:br>
              <a:rPr lang="en-US" dirty="0"/>
            </a:br>
            <a:endParaRPr lang="en-CA" dirty="0"/>
          </a:p>
        </p:txBody>
      </p:sp>
      <p:pic>
        <p:nvPicPr>
          <p:cNvPr id="5" name="Picture 4" descr="Logo, company name&#10;&#10;Description automatically generated">
            <a:extLst>
              <a:ext uri="{FF2B5EF4-FFF2-40B4-BE49-F238E27FC236}">
                <a16:creationId xmlns:a16="http://schemas.microsoft.com/office/drawing/2014/main" id="{60DF240E-E107-4908-8F21-EF6F025BC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050" y="2120900"/>
            <a:ext cx="3344195" cy="3748193"/>
          </a:xfrm>
          <a:prstGeom prst="rect">
            <a:avLst/>
          </a:prstGeom>
          <a:noFill/>
        </p:spPr>
      </p:pic>
      <p:sp>
        <p:nvSpPr>
          <p:cNvPr id="3" name="Content Placeholder 2">
            <a:extLst>
              <a:ext uri="{FF2B5EF4-FFF2-40B4-BE49-F238E27FC236}">
                <a16:creationId xmlns:a16="http://schemas.microsoft.com/office/drawing/2014/main" id="{EA1BF74D-921A-49AD-87DB-F084222C1ECD}"/>
              </a:ext>
            </a:extLst>
          </p:cNvPr>
          <p:cNvSpPr>
            <a:spLocks noGrp="1"/>
          </p:cNvSpPr>
          <p:nvPr>
            <p:ph sz="half" idx="2"/>
          </p:nvPr>
        </p:nvSpPr>
        <p:spPr>
          <a:xfrm>
            <a:off x="6515944" y="2120900"/>
            <a:ext cx="4639736" cy="3220221"/>
          </a:xfrm>
        </p:spPr>
        <p:txBody>
          <a:bodyPr>
            <a:normAutofit/>
          </a:bodyPr>
          <a:lstStyle/>
          <a:p>
            <a:pPr>
              <a:lnSpc>
                <a:spcPct val="100000"/>
              </a:lnSpc>
              <a:buFont typeface="Wingdings" panose="05000000000000000000" pitchFamily="2" charset="2"/>
              <a:buChar char="§"/>
            </a:pPr>
            <a:r>
              <a:rPr lang="en-US" sz="1800" dirty="0"/>
              <a:t> With the new website it is imperative that we maintain our status of accessibility.  The township in partnership with our consultant Palmer Douglas we have been able to continue the maintain the level of service expected by the residents requiring the service. </a:t>
            </a:r>
          </a:p>
          <a:p>
            <a:pPr>
              <a:lnSpc>
                <a:spcPct val="100000"/>
              </a:lnSpc>
              <a:buFont typeface="Wingdings" panose="05000000000000000000" pitchFamily="2" charset="2"/>
              <a:buChar char="§"/>
            </a:pPr>
            <a:r>
              <a:rPr lang="en-US" sz="1800" dirty="0"/>
              <a:t>All documents are available in different formats and can be requested via e-mail or the clerk’s office or by calling our office.</a:t>
            </a:r>
            <a:endParaRPr lang="en-CA" sz="1800" dirty="0"/>
          </a:p>
        </p:txBody>
      </p:sp>
    </p:spTree>
    <p:extLst>
      <p:ext uri="{BB962C8B-B14F-4D97-AF65-F5344CB8AC3E}">
        <p14:creationId xmlns:p14="http://schemas.microsoft.com/office/powerpoint/2010/main" val="266301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0726-D521-4824-B980-57AB56AF8F07}"/>
              </a:ext>
            </a:extLst>
          </p:cNvPr>
          <p:cNvSpPr>
            <a:spLocks noGrp="1"/>
          </p:cNvSpPr>
          <p:nvPr>
            <p:ph type="title"/>
          </p:nvPr>
        </p:nvSpPr>
        <p:spPr/>
        <p:txBody>
          <a:bodyPr/>
          <a:lstStyle/>
          <a:p>
            <a:r>
              <a:rPr lang="en-US"/>
              <a:t>Accessibility Projects Completed from 2020-21: Township Website</a:t>
            </a:r>
            <a:endParaRPr lang="en-CA" dirty="0"/>
          </a:p>
        </p:txBody>
      </p:sp>
      <p:pic>
        <p:nvPicPr>
          <p:cNvPr id="5" name="Content Placeholder 4" descr="Graphical user interface, website&#10;&#10;Description automatically generated">
            <a:extLst>
              <a:ext uri="{FF2B5EF4-FFF2-40B4-BE49-F238E27FC236}">
                <a16:creationId xmlns:a16="http://schemas.microsoft.com/office/drawing/2014/main" id="{90F1001D-BACE-4B09-A767-6EC84541E7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625" y="1908087"/>
            <a:ext cx="5786318" cy="4449169"/>
          </a:xfrm>
        </p:spPr>
      </p:pic>
    </p:spTree>
    <p:extLst>
      <p:ext uri="{BB962C8B-B14F-4D97-AF65-F5344CB8AC3E}">
        <p14:creationId xmlns:p14="http://schemas.microsoft.com/office/powerpoint/2010/main" val="257965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6426-2954-46BC-8DD0-4CF6BE3542DC}"/>
              </a:ext>
            </a:extLst>
          </p:cNvPr>
          <p:cNvSpPr>
            <a:spLocks noGrp="1"/>
          </p:cNvSpPr>
          <p:nvPr>
            <p:ph type="ctrTitle"/>
          </p:nvPr>
        </p:nvSpPr>
        <p:spPr>
          <a:xfrm>
            <a:off x="1097280" y="758952"/>
            <a:ext cx="10058400" cy="3566160"/>
          </a:xfrm>
        </p:spPr>
        <p:txBody>
          <a:bodyPr anchor="b">
            <a:normAutofit/>
          </a:bodyPr>
          <a:lstStyle/>
          <a:p>
            <a:r>
              <a:rPr lang="en-US" dirty="0"/>
              <a:t>Accessibility Projects Prioritized this Upcoming Year</a:t>
            </a:r>
            <a:endParaRPr lang="en-CA"/>
          </a:p>
        </p:txBody>
      </p:sp>
      <p:sp>
        <p:nvSpPr>
          <p:cNvPr id="37" name="Content Placeholder 36">
            <a:extLst>
              <a:ext uri="{FF2B5EF4-FFF2-40B4-BE49-F238E27FC236}">
                <a16:creationId xmlns:a16="http://schemas.microsoft.com/office/drawing/2014/main" id="{417995DD-6ABD-42A7-B8FB-B5E2958139FE}"/>
              </a:ext>
            </a:extLst>
          </p:cNvPr>
          <p:cNvSpPr>
            <a:spLocks noGrp="1"/>
          </p:cNvSpPr>
          <p:nvPr>
            <p:ph type="subTitle" idx="1"/>
          </p:nvPr>
        </p:nvSpPr>
        <p:spPr>
          <a:xfrm>
            <a:off x="1100051" y="4645152"/>
            <a:ext cx="10058400" cy="1143000"/>
          </a:xfrm>
        </p:spPr>
        <p:txBody>
          <a:bodyPr>
            <a:normAutofit/>
          </a:bodyPr>
          <a:lstStyle/>
          <a:p>
            <a:pPr algn="ctr"/>
            <a:r>
              <a:rPr lang="en-US" dirty="0"/>
              <a:t>We are currently working on 2022 budget.  </a:t>
            </a:r>
          </a:p>
          <a:p>
            <a:pPr algn="ctr"/>
            <a:r>
              <a:rPr lang="en-US" dirty="0"/>
              <a:t>Projects have not been finalized.  </a:t>
            </a:r>
            <a:endParaRPr lang="en-CA" dirty="0"/>
          </a:p>
        </p:txBody>
      </p:sp>
    </p:spTree>
    <p:extLst>
      <p:ext uri="{BB962C8B-B14F-4D97-AF65-F5344CB8AC3E}">
        <p14:creationId xmlns:p14="http://schemas.microsoft.com/office/powerpoint/2010/main" val="232762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3188-1D12-408D-B492-0FC6B42B9A84}"/>
              </a:ext>
            </a:extLst>
          </p:cNvPr>
          <p:cNvSpPr>
            <a:spLocks noGrp="1"/>
          </p:cNvSpPr>
          <p:nvPr>
            <p:ph type="title"/>
          </p:nvPr>
        </p:nvSpPr>
        <p:spPr>
          <a:xfrm>
            <a:off x="1097280" y="286603"/>
            <a:ext cx="10058400" cy="1450757"/>
          </a:xfrm>
        </p:spPr>
        <p:txBody>
          <a:bodyPr anchor="b">
            <a:normAutofit/>
          </a:bodyPr>
          <a:lstStyle/>
          <a:p>
            <a:r>
              <a:rPr lang="en-US"/>
              <a:t>Creation of a Multi-Year Accessibility Plan</a:t>
            </a:r>
            <a:endParaRPr lang="en-CA"/>
          </a:p>
        </p:txBody>
      </p:sp>
      <p:pic>
        <p:nvPicPr>
          <p:cNvPr id="5" name="Picture 4" descr="Logo, company name&#10;&#10;Description automatically generated">
            <a:extLst>
              <a:ext uri="{FF2B5EF4-FFF2-40B4-BE49-F238E27FC236}">
                <a16:creationId xmlns:a16="http://schemas.microsoft.com/office/drawing/2014/main" id="{60DF240E-E107-4908-8F21-EF6F025BC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050" y="2120900"/>
            <a:ext cx="3344195" cy="3748193"/>
          </a:xfrm>
          <a:prstGeom prst="rect">
            <a:avLst/>
          </a:prstGeom>
          <a:noFill/>
        </p:spPr>
      </p:pic>
      <p:sp>
        <p:nvSpPr>
          <p:cNvPr id="3" name="Content Placeholder 2">
            <a:extLst>
              <a:ext uri="{FF2B5EF4-FFF2-40B4-BE49-F238E27FC236}">
                <a16:creationId xmlns:a16="http://schemas.microsoft.com/office/drawing/2014/main" id="{EA1BF74D-921A-49AD-87DB-F084222C1ECD}"/>
              </a:ext>
            </a:extLst>
          </p:cNvPr>
          <p:cNvSpPr>
            <a:spLocks noGrp="1"/>
          </p:cNvSpPr>
          <p:nvPr>
            <p:ph sz="half" idx="2"/>
          </p:nvPr>
        </p:nvSpPr>
        <p:spPr>
          <a:xfrm>
            <a:off x="6515944" y="2120900"/>
            <a:ext cx="4639736" cy="3748194"/>
          </a:xfrm>
        </p:spPr>
        <p:txBody>
          <a:bodyPr>
            <a:normAutofit/>
          </a:bodyPr>
          <a:lstStyle/>
          <a:p>
            <a:pPr>
              <a:lnSpc>
                <a:spcPct val="100000"/>
              </a:lnSpc>
              <a:buFont typeface="Wingdings" panose="05000000000000000000" pitchFamily="2" charset="2"/>
              <a:buChar char="§"/>
            </a:pPr>
            <a:r>
              <a:rPr lang="en-US" sz="1800"/>
              <a:t> In 2020, the Township hired a Summer Student to curate a multi-year accessibility plan that laid out the priorities in improving the accessibility of municipal facilities while also outlining </a:t>
            </a:r>
            <a:r>
              <a:rPr lang="en-US" sz="1800" b="0" i="0">
                <a:effectLst/>
              </a:rPr>
              <a:t>our approach to being an inclusive and accessible service provider and workplace.</a:t>
            </a:r>
          </a:p>
          <a:p>
            <a:pPr>
              <a:lnSpc>
                <a:spcPct val="100000"/>
              </a:lnSpc>
              <a:buFont typeface="Wingdings" panose="05000000000000000000" pitchFamily="2" charset="2"/>
              <a:buChar char="§"/>
            </a:pPr>
            <a:r>
              <a:rPr lang="en-US" sz="1800"/>
              <a:t> In collaboration with Department Heads, the student undertook site inspections of all the facilities under the Township’s purview and applied the requirements from the Building Code and AODA to identify existing or potential accessible barriers.     </a:t>
            </a:r>
          </a:p>
          <a:p>
            <a:pPr>
              <a:lnSpc>
                <a:spcPct val="100000"/>
              </a:lnSpc>
              <a:buFont typeface="Wingdings" panose="05000000000000000000" pitchFamily="2" charset="2"/>
              <a:buChar char="§"/>
            </a:pPr>
            <a:endParaRPr lang="en-CA" sz="1800" dirty="0"/>
          </a:p>
        </p:txBody>
      </p:sp>
    </p:spTree>
    <p:extLst>
      <p:ext uri="{BB962C8B-B14F-4D97-AF65-F5344CB8AC3E}">
        <p14:creationId xmlns:p14="http://schemas.microsoft.com/office/powerpoint/2010/main" val="116391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6D2F-2C5B-46E6-AE16-7CC6741E89CE}"/>
              </a:ext>
            </a:extLst>
          </p:cNvPr>
          <p:cNvSpPr>
            <a:spLocks noGrp="1"/>
          </p:cNvSpPr>
          <p:nvPr>
            <p:ph type="title"/>
          </p:nvPr>
        </p:nvSpPr>
        <p:spPr/>
        <p:txBody>
          <a:bodyPr/>
          <a:lstStyle/>
          <a:p>
            <a:r>
              <a:rPr lang="en-US" dirty="0"/>
              <a:t>Area of Focus for Improving Accessibility: Customer Service</a:t>
            </a:r>
            <a:endParaRPr lang="en-CA" dirty="0"/>
          </a:p>
        </p:txBody>
      </p:sp>
      <p:pic>
        <p:nvPicPr>
          <p:cNvPr id="6" name="Content Placeholder 5" descr="Table&#10;&#10;Description automatically generated">
            <a:extLst>
              <a:ext uri="{FF2B5EF4-FFF2-40B4-BE49-F238E27FC236}">
                <a16:creationId xmlns:a16="http://schemas.microsoft.com/office/drawing/2014/main" id="{867F37CE-E27D-487E-BC26-190F4DA1368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37364" y="2010114"/>
            <a:ext cx="5917272" cy="4847886"/>
          </a:xfrm>
        </p:spPr>
      </p:pic>
    </p:spTree>
    <p:extLst>
      <p:ext uri="{BB962C8B-B14F-4D97-AF65-F5344CB8AC3E}">
        <p14:creationId xmlns:p14="http://schemas.microsoft.com/office/powerpoint/2010/main" val="332426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109E-80CE-4A63-B9FC-5B7EF3B1CA86}"/>
              </a:ext>
            </a:extLst>
          </p:cNvPr>
          <p:cNvSpPr>
            <a:spLocks noGrp="1"/>
          </p:cNvSpPr>
          <p:nvPr>
            <p:ph type="title"/>
          </p:nvPr>
        </p:nvSpPr>
        <p:spPr>
          <a:xfrm>
            <a:off x="1097280" y="286603"/>
            <a:ext cx="10058400" cy="1662029"/>
          </a:xfrm>
        </p:spPr>
        <p:txBody>
          <a:bodyPr>
            <a:normAutofit fontScale="90000"/>
          </a:bodyPr>
          <a:lstStyle/>
          <a:p>
            <a:pPr algn="ctr"/>
            <a:r>
              <a:rPr lang="en-US"/>
              <a:t>Area of Focus for Improving Accessibility: Information and Communication</a:t>
            </a:r>
            <a:endParaRPr lang="en-CA" dirty="0"/>
          </a:p>
        </p:txBody>
      </p:sp>
      <p:pic>
        <p:nvPicPr>
          <p:cNvPr id="6" name="Content Placeholder 5" descr="Table&#10;&#10;Description automatically generated">
            <a:extLst>
              <a:ext uri="{FF2B5EF4-FFF2-40B4-BE49-F238E27FC236}">
                <a16:creationId xmlns:a16="http://schemas.microsoft.com/office/drawing/2014/main" id="{3B064684-ED70-464B-A0DB-88ECADA96C7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85419" y="1948632"/>
            <a:ext cx="3624364" cy="4909368"/>
          </a:xfrm>
        </p:spPr>
      </p:pic>
    </p:spTree>
    <p:extLst>
      <p:ext uri="{BB962C8B-B14F-4D97-AF65-F5344CB8AC3E}">
        <p14:creationId xmlns:p14="http://schemas.microsoft.com/office/powerpoint/2010/main" val="179935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5A4A-C567-47CA-A3B5-D9F2832D4458}"/>
              </a:ext>
            </a:extLst>
          </p:cNvPr>
          <p:cNvSpPr>
            <a:spLocks noGrp="1"/>
          </p:cNvSpPr>
          <p:nvPr>
            <p:ph type="title"/>
          </p:nvPr>
        </p:nvSpPr>
        <p:spPr/>
        <p:txBody>
          <a:bodyPr/>
          <a:lstStyle/>
          <a:p>
            <a:r>
              <a:rPr lang="en-US" dirty="0"/>
              <a:t>Area of Focus for Improving Accessibility: Employment</a:t>
            </a:r>
            <a:endParaRPr lang="en-CA" dirty="0"/>
          </a:p>
        </p:txBody>
      </p:sp>
      <p:pic>
        <p:nvPicPr>
          <p:cNvPr id="6" name="Content Placeholder 5" descr="Table&#10;&#10;Description automatically generated">
            <a:extLst>
              <a:ext uri="{FF2B5EF4-FFF2-40B4-BE49-F238E27FC236}">
                <a16:creationId xmlns:a16="http://schemas.microsoft.com/office/drawing/2014/main" id="{43B98171-EA10-44A0-B13F-33F47C6BD7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97632" y="1967114"/>
            <a:ext cx="4164388" cy="4890885"/>
          </a:xfrm>
        </p:spPr>
      </p:pic>
    </p:spTree>
    <p:extLst>
      <p:ext uri="{BB962C8B-B14F-4D97-AF65-F5344CB8AC3E}">
        <p14:creationId xmlns:p14="http://schemas.microsoft.com/office/powerpoint/2010/main" val="35680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C451-C5EA-4D21-AC13-64100DA0D9E2}"/>
              </a:ext>
            </a:extLst>
          </p:cNvPr>
          <p:cNvSpPr>
            <a:spLocks noGrp="1"/>
          </p:cNvSpPr>
          <p:nvPr>
            <p:ph type="title"/>
          </p:nvPr>
        </p:nvSpPr>
        <p:spPr/>
        <p:txBody>
          <a:bodyPr>
            <a:normAutofit fontScale="90000"/>
          </a:bodyPr>
          <a:lstStyle/>
          <a:p>
            <a:r>
              <a:rPr lang="en-US" dirty="0"/>
              <a:t>Area of Focus for Improving Accessibility: Design of Public Spaces</a:t>
            </a:r>
            <a:endParaRPr lang="en-CA" dirty="0"/>
          </a:p>
        </p:txBody>
      </p:sp>
      <p:pic>
        <p:nvPicPr>
          <p:cNvPr id="6" name="Picture 5">
            <a:extLst>
              <a:ext uri="{FF2B5EF4-FFF2-40B4-BE49-F238E27FC236}">
                <a16:creationId xmlns:a16="http://schemas.microsoft.com/office/drawing/2014/main" id="{C2371F32-DED0-4471-9BD2-40DA987163ED}"/>
              </a:ext>
            </a:extLst>
          </p:cNvPr>
          <p:cNvPicPr>
            <a:picLocks noChangeAspect="1"/>
          </p:cNvPicPr>
          <p:nvPr/>
        </p:nvPicPr>
        <p:blipFill>
          <a:blip r:embed="rId2"/>
          <a:stretch>
            <a:fillRect/>
          </a:stretch>
        </p:blipFill>
        <p:spPr>
          <a:xfrm>
            <a:off x="3538746" y="1969058"/>
            <a:ext cx="3724908" cy="4888941"/>
          </a:xfrm>
          <a:prstGeom prst="rect">
            <a:avLst/>
          </a:prstGeom>
        </p:spPr>
      </p:pic>
    </p:spTree>
    <p:extLst>
      <p:ext uri="{BB962C8B-B14F-4D97-AF65-F5344CB8AC3E}">
        <p14:creationId xmlns:p14="http://schemas.microsoft.com/office/powerpoint/2010/main" val="4685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9ADA-DBB8-4E17-9279-6783E9B3ECD9}"/>
              </a:ext>
            </a:extLst>
          </p:cNvPr>
          <p:cNvSpPr>
            <a:spLocks noGrp="1"/>
          </p:cNvSpPr>
          <p:nvPr>
            <p:ph type="title"/>
          </p:nvPr>
        </p:nvSpPr>
        <p:spPr/>
        <p:txBody>
          <a:bodyPr/>
          <a:lstStyle/>
          <a:p>
            <a:pPr algn="ctr"/>
            <a:r>
              <a:rPr lang="en-US" dirty="0"/>
              <a:t>Accessibility Projects Completed from 2020-21: Township Office</a:t>
            </a:r>
            <a:endParaRPr lang="en-CA" dirty="0"/>
          </a:p>
        </p:txBody>
      </p:sp>
      <p:pic>
        <p:nvPicPr>
          <p:cNvPr id="4" name="Content Placeholder 30" descr="A picture containing indoor, door, bath, bathroom&#10;&#10;Description automatically generated">
            <a:extLst>
              <a:ext uri="{FF2B5EF4-FFF2-40B4-BE49-F238E27FC236}">
                <a16:creationId xmlns:a16="http://schemas.microsoft.com/office/drawing/2014/main" id="{3C5B87BF-F219-4D7F-911D-382897A58F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359" y="2160229"/>
            <a:ext cx="2857529" cy="3797748"/>
          </a:xfrm>
        </p:spPr>
      </p:pic>
      <p:sp>
        <p:nvSpPr>
          <p:cNvPr id="7" name="TextBox 6">
            <a:extLst>
              <a:ext uri="{FF2B5EF4-FFF2-40B4-BE49-F238E27FC236}">
                <a16:creationId xmlns:a16="http://schemas.microsoft.com/office/drawing/2014/main" id="{A2BBFB35-3082-4C83-990B-1A47001C1F37}"/>
              </a:ext>
            </a:extLst>
          </p:cNvPr>
          <p:cNvSpPr txBox="1"/>
          <p:nvPr/>
        </p:nvSpPr>
        <p:spPr>
          <a:xfrm>
            <a:off x="4037162" y="2160229"/>
            <a:ext cx="4439729" cy="646331"/>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CA" dirty="0"/>
          </a:p>
        </p:txBody>
      </p:sp>
      <p:pic>
        <p:nvPicPr>
          <p:cNvPr id="3" name="Picture 2">
            <a:extLst>
              <a:ext uri="{FF2B5EF4-FFF2-40B4-BE49-F238E27FC236}">
                <a16:creationId xmlns:a16="http://schemas.microsoft.com/office/drawing/2014/main" id="{E379CACA-1C57-4EE5-8E6B-9197DE644E35}"/>
              </a:ext>
            </a:extLst>
          </p:cNvPr>
          <p:cNvPicPr>
            <a:picLocks noChangeAspect="1"/>
          </p:cNvPicPr>
          <p:nvPr/>
        </p:nvPicPr>
        <p:blipFill>
          <a:blip r:embed="rId3"/>
          <a:stretch>
            <a:fillRect/>
          </a:stretch>
        </p:blipFill>
        <p:spPr>
          <a:xfrm>
            <a:off x="8074324" y="2152567"/>
            <a:ext cx="2911056" cy="3797748"/>
          </a:xfrm>
          <a:prstGeom prst="rect">
            <a:avLst/>
          </a:prstGeom>
        </p:spPr>
      </p:pic>
      <p:pic>
        <p:nvPicPr>
          <p:cNvPr id="6" name="Picture 5">
            <a:extLst>
              <a:ext uri="{FF2B5EF4-FFF2-40B4-BE49-F238E27FC236}">
                <a16:creationId xmlns:a16="http://schemas.microsoft.com/office/drawing/2014/main" id="{0FB59AD9-3305-4538-8F02-5BE26C57FE71}"/>
              </a:ext>
            </a:extLst>
          </p:cNvPr>
          <p:cNvPicPr>
            <a:picLocks noChangeAspect="1"/>
          </p:cNvPicPr>
          <p:nvPr/>
        </p:nvPicPr>
        <p:blipFill>
          <a:blip r:embed="rId4"/>
          <a:stretch>
            <a:fillRect/>
          </a:stretch>
        </p:blipFill>
        <p:spPr>
          <a:xfrm>
            <a:off x="4405223" y="2152566"/>
            <a:ext cx="2857530" cy="3797749"/>
          </a:xfrm>
          <a:prstGeom prst="rect">
            <a:avLst/>
          </a:prstGeom>
        </p:spPr>
      </p:pic>
    </p:spTree>
    <p:extLst>
      <p:ext uri="{BB962C8B-B14F-4D97-AF65-F5344CB8AC3E}">
        <p14:creationId xmlns:p14="http://schemas.microsoft.com/office/powerpoint/2010/main" val="104370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6358-5B74-4994-A745-9C379A99E0BB}"/>
              </a:ext>
            </a:extLst>
          </p:cNvPr>
          <p:cNvSpPr>
            <a:spLocks noGrp="1"/>
          </p:cNvSpPr>
          <p:nvPr>
            <p:ph type="title"/>
          </p:nvPr>
        </p:nvSpPr>
        <p:spPr/>
        <p:txBody>
          <a:bodyPr>
            <a:normAutofit fontScale="90000"/>
          </a:bodyPr>
          <a:lstStyle/>
          <a:p>
            <a:r>
              <a:rPr lang="en-US" dirty="0"/>
              <a:t>Accessibility Projects Completed from 2020-21: Finch Arena/Library</a:t>
            </a:r>
            <a:endParaRPr lang="en-CA" dirty="0"/>
          </a:p>
        </p:txBody>
      </p:sp>
      <p:pic>
        <p:nvPicPr>
          <p:cNvPr id="5" name="Content Placeholder 4">
            <a:extLst>
              <a:ext uri="{FF2B5EF4-FFF2-40B4-BE49-F238E27FC236}">
                <a16:creationId xmlns:a16="http://schemas.microsoft.com/office/drawing/2014/main" id="{B44354C6-C20D-4715-837C-2E0F877821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26" y="2036190"/>
            <a:ext cx="2631086" cy="3724980"/>
          </a:xfrm>
        </p:spPr>
      </p:pic>
      <p:pic>
        <p:nvPicPr>
          <p:cNvPr id="7" name="Picture 6">
            <a:extLst>
              <a:ext uri="{FF2B5EF4-FFF2-40B4-BE49-F238E27FC236}">
                <a16:creationId xmlns:a16="http://schemas.microsoft.com/office/drawing/2014/main" id="{C32DB13C-A3CA-404F-A6E5-378EE2CB4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504" y="2036190"/>
            <a:ext cx="2802777" cy="3724981"/>
          </a:xfrm>
          <a:prstGeom prst="rect">
            <a:avLst/>
          </a:prstGeom>
        </p:spPr>
      </p:pic>
      <p:pic>
        <p:nvPicPr>
          <p:cNvPr id="9" name="Picture 8">
            <a:extLst>
              <a:ext uri="{FF2B5EF4-FFF2-40B4-BE49-F238E27FC236}">
                <a16:creationId xmlns:a16="http://schemas.microsoft.com/office/drawing/2014/main" id="{50B79C14-CE57-409C-B4F5-55E4B9097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315" y="2036190"/>
            <a:ext cx="2631086" cy="3724980"/>
          </a:xfrm>
          <a:prstGeom prst="rect">
            <a:avLst/>
          </a:prstGeom>
        </p:spPr>
      </p:pic>
      <p:pic>
        <p:nvPicPr>
          <p:cNvPr id="10" name="Picture 9">
            <a:extLst>
              <a:ext uri="{FF2B5EF4-FFF2-40B4-BE49-F238E27FC236}">
                <a16:creationId xmlns:a16="http://schemas.microsoft.com/office/drawing/2014/main" id="{F847FD7B-12FA-4DF4-94CC-D21A07491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384" y="2036190"/>
            <a:ext cx="2845300" cy="3781495"/>
          </a:xfrm>
          <a:prstGeom prst="rect">
            <a:avLst/>
          </a:prstGeom>
        </p:spPr>
      </p:pic>
    </p:spTree>
    <p:extLst>
      <p:ext uri="{BB962C8B-B14F-4D97-AF65-F5344CB8AC3E}">
        <p14:creationId xmlns:p14="http://schemas.microsoft.com/office/powerpoint/2010/main" val="425377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6CFF-2D4D-4210-A786-A665DD0FC353}"/>
              </a:ext>
            </a:extLst>
          </p:cNvPr>
          <p:cNvSpPr>
            <a:spLocks noGrp="1"/>
          </p:cNvSpPr>
          <p:nvPr>
            <p:ph type="title"/>
          </p:nvPr>
        </p:nvSpPr>
        <p:spPr/>
        <p:txBody>
          <a:bodyPr>
            <a:normAutofit fontScale="90000"/>
          </a:bodyPr>
          <a:lstStyle/>
          <a:p>
            <a:r>
              <a:rPr lang="en-US" dirty="0"/>
              <a:t>Accessibility Projects Completed from 2020-21: </a:t>
            </a:r>
            <a:r>
              <a:rPr lang="en-CA" dirty="0" err="1"/>
              <a:t>Crysler</a:t>
            </a:r>
            <a:r>
              <a:rPr lang="en-CA" dirty="0"/>
              <a:t> Community Centre</a:t>
            </a:r>
          </a:p>
        </p:txBody>
      </p:sp>
      <p:pic>
        <p:nvPicPr>
          <p:cNvPr id="5" name="Content Placeholder 4">
            <a:extLst>
              <a:ext uri="{FF2B5EF4-FFF2-40B4-BE49-F238E27FC236}">
                <a16:creationId xmlns:a16="http://schemas.microsoft.com/office/drawing/2014/main" id="{C3F712D8-7A25-41CB-A52B-D86DDB55E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3753" y="2049413"/>
            <a:ext cx="2564446" cy="3634234"/>
          </a:xfrm>
        </p:spPr>
      </p:pic>
      <p:pic>
        <p:nvPicPr>
          <p:cNvPr id="3" name="Picture 2">
            <a:extLst>
              <a:ext uri="{FF2B5EF4-FFF2-40B4-BE49-F238E27FC236}">
                <a16:creationId xmlns:a16="http://schemas.microsoft.com/office/drawing/2014/main" id="{32E5954B-36A9-4E61-9519-3B5B28466BE1}"/>
              </a:ext>
            </a:extLst>
          </p:cNvPr>
          <p:cNvPicPr>
            <a:picLocks noChangeAspect="1"/>
          </p:cNvPicPr>
          <p:nvPr/>
        </p:nvPicPr>
        <p:blipFill>
          <a:blip r:embed="rId3"/>
          <a:stretch>
            <a:fillRect/>
          </a:stretch>
        </p:blipFill>
        <p:spPr>
          <a:xfrm>
            <a:off x="1524001" y="2049414"/>
            <a:ext cx="2633931" cy="3634233"/>
          </a:xfrm>
          <a:prstGeom prst="rect">
            <a:avLst/>
          </a:prstGeom>
        </p:spPr>
      </p:pic>
      <p:pic>
        <p:nvPicPr>
          <p:cNvPr id="4" name="Picture 3">
            <a:extLst>
              <a:ext uri="{FF2B5EF4-FFF2-40B4-BE49-F238E27FC236}">
                <a16:creationId xmlns:a16="http://schemas.microsoft.com/office/drawing/2014/main" id="{61369A62-BC00-4CDF-8E04-4616E9F823C2}"/>
              </a:ext>
            </a:extLst>
          </p:cNvPr>
          <p:cNvPicPr>
            <a:picLocks noChangeAspect="1"/>
          </p:cNvPicPr>
          <p:nvPr/>
        </p:nvPicPr>
        <p:blipFill>
          <a:blip r:embed="rId4"/>
          <a:stretch>
            <a:fillRect/>
          </a:stretch>
        </p:blipFill>
        <p:spPr>
          <a:xfrm>
            <a:off x="8390626" y="2049413"/>
            <a:ext cx="2478657" cy="3634233"/>
          </a:xfrm>
          <a:prstGeom prst="rect">
            <a:avLst/>
          </a:prstGeom>
        </p:spPr>
      </p:pic>
    </p:spTree>
    <p:extLst>
      <p:ext uri="{BB962C8B-B14F-4D97-AF65-F5344CB8AC3E}">
        <p14:creationId xmlns:p14="http://schemas.microsoft.com/office/powerpoint/2010/main" val="1394473955"/>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E5AE2121432740B7ED22E9A35C5CC6" ma:contentTypeVersion="13" ma:contentTypeDescription="Create a new document." ma:contentTypeScope="" ma:versionID="08f5f5c845692b9d10eccb5ac51c2700">
  <xsd:schema xmlns:xsd="http://www.w3.org/2001/XMLSchema" xmlns:xs="http://www.w3.org/2001/XMLSchema" xmlns:p="http://schemas.microsoft.com/office/2006/metadata/properties" xmlns:ns2="2187484d-26a5-49a1-a1e8-99ffa1240d77" xmlns:ns3="f22a4b2b-8e2e-4982-98dd-6ce36a7eae77" targetNamespace="http://schemas.microsoft.com/office/2006/metadata/properties" ma:root="true" ma:fieldsID="361ce26548d1b42bb4c957241fc44bf0" ns2:_="" ns3:_="">
    <xsd:import namespace="2187484d-26a5-49a1-a1e8-99ffa1240d77"/>
    <xsd:import namespace="f22a4b2b-8e2e-4982-98dd-6ce36a7eae7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87484d-26a5-49a1-a1e8-99ffa1240d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2a4b2b-8e2e-4982-98dd-6ce36a7eae7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FEB637-0B4F-466B-9010-2E2870977806}"/>
</file>

<file path=customXml/itemProps2.xml><?xml version="1.0" encoding="utf-8"?>
<ds:datastoreItem xmlns:ds="http://schemas.openxmlformats.org/officeDocument/2006/customXml" ds:itemID="{76F11819-32C0-4B1F-9E72-E1D85A35D8DD}"/>
</file>

<file path=customXml/itemProps3.xml><?xml version="1.0" encoding="utf-8"?>
<ds:datastoreItem xmlns:ds="http://schemas.openxmlformats.org/officeDocument/2006/customXml" ds:itemID="{6461E286-E973-4E55-8D86-87AAB939776D}"/>
</file>

<file path=docProps/app.xml><?xml version="1.0" encoding="utf-8"?>
<Properties xmlns="http://schemas.openxmlformats.org/officeDocument/2006/extended-properties" xmlns:vt="http://schemas.openxmlformats.org/officeDocument/2006/docPropsVTypes">
  <Template>{14164E5F-F850-453C-A96F-87779E88BBE7}tf56160789_win32</Template>
  <TotalTime>1584</TotalTime>
  <Words>261</Words>
  <Application>Microsoft Office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Bookman Old Style</vt:lpstr>
      <vt:lpstr>Calibri</vt:lpstr>
      <vt:lpstr>Franklin Gothic Book</vt:lpstr>
      <vt:lpstr>Wingdings</vt:lpstr>
      <vt:lpstr>1_RetrospectVTI</vt:lpstr>
      <vt:lpstr>Township of North Stormont’s Accessibility Update</vt:lpstr>
      <vt:lpstr>Creation of a Multi-Year Accessibility Plan</vt:lpstr>
      <vt:lpstr>Area of Focus for Improving Accessibility: Customer Service</vt:lpstr>
      <vt:lpstr>Area of Focus for Improving Accessibility: Information and Communication</vt:lpstr>
      <vt:lpstr>Area of Focus for Improving Accessibility: Employment</vt:lpstr>
      <vt:lpstr>Area of Focus for Improving Accessibility: Design of Public Spaces</vt:lpstr>
      <vt:lpstr>Accessibility Projects Completed from 2020-21: Township Office</vt:lpstr>
      <vt:lpstr>Accessibility Projects Completed from 2020-21: Finch Arena/Library</vt:lpstr>
      <vt:lpstr>Accessibility Projects Completed from 2020-21: Crysler Community Centre</vt:lpstr>
      <vt:lpstr>Creation of a New Website  </vt:lpstr>
      <vt:lpstr>Accessibility Projects Completed from 2020-21: Township Website</vt:lpstr>
      <vt:lpstr>Accessibility Projects Prioritized this Upcoming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Township of North Stormont’s Accessibility Update</dc:title>
  <dc:creator>Austin Winters</dc:creator>
  <cp:lastModifiedBy>Nancy-Ann Gauthier</cp:lastModifiedBy>
  <cp:revision>2</cp:revision>
  <dcterms:created xsi:type="dcterms:W3CDTF">2021-10-27T17:42:53Z</dcterms:created>
  <dcterms:modified xsi:type="dcterms:W3CDTF">2022-01-20T17:32:59Z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0x01010071E5AE2121432740B7ED22E9A35C5CC6</vt:lpwstr>
  </property>
</Properties>
</file>